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9" r:id="rId5"/>
    <p:sldId id="260" r:id="rId6"/>
    <p:sldId id="263" r:id="rId7"/>
    <p:sldId id="264" r:id="rId8"/>
    <p:sldId id="265" r:id="rId9"/>
    <p:sldId id="266" r:id="rId10"/>
    <p:sldId id="267" r:id="rId11"/>
    <p:sldId id="268" r:id="rId12"/>
    <p:sldId id="269"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015" autoAdjust="0"/>
    <p:restoredTop sz="94660"/>
  </p:normalViewPr>
  <p:slideViewPr>
    <p:cSldViewPr snapToGrid="0">
      <p:cViewPr varScale="1">
        <p:scale>
          <a:sx n="62" d="100"/>
          <a:sy n="62" d="100"/>
        </p:scale>
        <p:origin x="-84" y="-3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4CC511-A4B1-4B6A-954F-D3317F0BA954}" type="datetimeFigureOut">
              <a:rPr lang="en-US" smtClean="0"/>
              <a:pPr/>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39254-D150-4B47-A31D-F105410E2800}" type="slidenum">
              <a:rPr lang="en-US" smtClean="0"/>
              <a:pPr/>
              <a:t>‹#›</a:t>
            </a:fld>
            <a:endParaRPr lang="en-US"/>
          </a:p>
        </p:txBody>
      </p:sp>
    </p:spTree>
    <p:extLst>
      <p:ext uri="{BB962C8B-B14F-4D97-AF65-F5344CB8AC3E}">
        <p14:creationId xmlns="" xmlns:p14="http://schemas.microsoft.com/office/powerpoint/2010/main" val="3505690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CC511-A4B1-4B6A-954F-D3317F0BA954}" type="datetimeFigureOut">
              <a:rPr lang="en-US" smtClean="0"/>
              <a:pPr/>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39254-D150-4B47-A31D-F105410E2800}" type="slidenum">
              <a:rPr lang="en-US" smtClean="0"/>
              <a:pPr/>
              <a:t>‹#›</a:t>
            </a:fld>
            <a:endParaRPr lang="en-US"/>
          </a:p>
        </p:txBody>
      </p:sp>
    </p:spTree>
    <p:extLst>
      <p:ext uri="{BB962C8B-B14F-4D97-AF65-F5344CB8AC3E}">
        <p14:creationId xmlns="" xmlns:p14="http://schemas.microsoft.com/office/powerpoint/2010/main" val="1134294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CC511-A4B1-4B6A-954F-D3317F0BA954}" type="datetimeFigureOut">
              <a:rPr lang="en-US" smtClean="0"/>
              <a:pPr/>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39254-D150-4B47-A31D-F105410E2800}" type="slidenum">
              <a:rPr lang="en-US" smtClean="0"/>
              <a:pPr/>
              <a:t>‹#›</a:t>
            </a:fld>
            <a:endParaRPr lang="en-US"/>
          </a:p>
        </p:txBody>
      </p:sp>
    </p:spTree>
    <p:extLst>
      <p:ext uri="{BB962C8B-B14F-4D97-AF65-F5344CB8AC3E}">
        <p14:creationId xmlns="" xmlns:p14="http://schemas.microsoft.com/office/powerpoint/2010/main" val="1725045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4CC511-A4B1-4B6A-954F-D3317F0BA954}" type="datetimeFigureOut">
              <a:rPr lang="en-US" smtClean="0"/>
              <a:pPr/>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39254-D150-4B47-A31D-F105410E2800}" type="slidenum">
              <a:rPr lang="en-US" smtClean="0"/>
              <a:pPr/>
              <a:t>‹#›</a:t>
            </a:fld>
            <a:endParaRPr lang="en-US"/>
          </a:p>
        </p:txBody>
      </p:sp>
    </p:spTree>
    <p:extLst>
      <p:ext uri="{BB962C8B-B14F-4D97-AF65-F5344CB8AC3E}">
        <p14:creationId xmlns="" xmlns:p14="http://schemas.microsoft.com/office/powerpoint/2010/main" val="1865373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4CC511-A4B1-4B6A-954F-D3317F0BA954}" type="datetimeFigureOut">
              <a:rPr lang="en-US" smtClean="0"/>
              <a:pPr/>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039254-D150-4B47-A31D-F105410E2800}" type="slidenum">
              <a:rPr lang="en-US" smtClean="0"/>
              <a:pPr/>
              <a:t>‹#›</a:t>
            </a:fld>
            <a:endParaRPr lang="en-US"/>
          </a:p>
        </p:txBody>
      </p:sp>
    </p:spTree>
    <p:extLst>
      <p:ext uri="{BB962C8B-B14F-4D97-AF65-F5344CB8AC3E}">
        <p14:creationId xmlns="" xmlns:p14="http://schemas.microsoft.com/office/powerpoint/2010/main" val="194807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4CC511-A4B1-4B6A-954F-D3317F0BA954}" type="datetimeFigureOut">
              <a:rPr lang="en-US" smtClean="0"/>
              <a:pPr/>
              <a:t>6/16/2024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39254-D150-4B47-A31D-F105410E2800}" type="slidenum">
              <a:rPr lang="en-US" smtClean="0"/>
              <a:pPr/>
              <a:t>‹#›</a:t>
            </a:fld>
            <a:endParaRPr lang="en-US"/>
          </a:p>
        </p:txBody>
      </p:sp>
    </p:spTree>
    <p:extLst>
      <p:ext uri="{BB962C8B-B14F-4D97-AF65-F5344CB8AC3E}">
        <p14:creationId xmlns="" xmlns:p14="http://schemas.microsoft.com/office/powerpoint/2010/main" val="1864518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4CC511-A4B1-4B6A-954F-D3317F0BA954}" type="datetimeFigureOut">
              <a:rPr lang="en-US" smtClean="0"/>
              <a:pPr/>
              <a:t>6/16/2024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039254-D150-4B47-A31D-F105410E2800}" type="slidenum">
              <a:rPr lang="en-US" smtClean="0"/>
              <a:pPr/>
              <a:t>‹#›</a:t>
            </a:fld>
            <a:endParaRPr lang="en-US"/>
          </a:p>
        </p:txBody>
      </p:sp>
    </p:spTree>
    <p:extLst>
      <p:ext uri="{BB962C8B-B14F-4D97-AF65-F5344CB8AC3E}">
        <p14:creationId xmlns="" xmlns:p14="http://schemas.microsoft.com/office/powerpoint/2010/main" val="2381082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4CC511-A4B1-4B6A-954F-D3317F0BA954}" type="datetimeFigureOut">
              <a:rPr lang="en-US" smtClean="0"/>
              <a:pPr/>
              <a:t>6/16/2024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039254-D150-4B47-A31D-F105410E2800}" type="slidenum">
              <a:rPr lang="en-US" smtClean="0"/>
              <a:pPr/>
              <a:t>‹#›</a:t>
            </a:fld>
            <a:endParaRPr lang="en-US"/>
          </a:p>
        </p:txBody>
      </p:sp>
    </p:spTree>
    <p:extLst>
      <p:ext uri="{BB962C8B-B14F-4D97-AF65-F5344CB8AC3E}">
        <p14:creationId xmlns="" xmlns:p14="http://schemas.microsoft.com/office/powerpoint/2010/main" val="2907823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4CC511-A4B1-4B6A-954F-D3317F0BA954}" type="datetimeFigureOut">
              <a:rPr lang="en-US" smtClean="0"/>
              <a:pPr/>
              <a:t>6/16/2024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039254-D150-4B47-A31D-F105410E2800}" type="slidenum">
              <a:rPr lang="en-US" smtClean="0"/>
              <a:pPr/>
              <a:t>‹#›</a:t>
            </a:fld>
            <a:endParaRPr lang="en-US"/>
          </a:p>
        </p:txBody>
      </p:sp>
    </p:spTree>
    <p:extLst>
      <p:ext uri="{BB962C8B-B14F-4D97-AF65-F5344CB8AC3E}">
        <p14:creationId xmlns="" xmlns:p14="http://schemas.microsoft.com/office/powerpoint/2010/main" val="1427682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4CC511-A4B1-4B6A-954F-D3317F0BA954}" type="datetimeFigureOut">
              <a:rPr lang="en-US" smtClean="0"/>
              <a:pPr/>
              <a:t>6/16/2024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39254-D150-4B47-A31D-F105410E2800}" type="slidenum">
              <a:rPr lang="en-US" smtClean="0"/>
              <a:pPr/>
              <a:t>‹#›</a:t>
            </a:fld>
            <a:endParaRPr lang="en-US"/>
          </a:p>
        </p:txBody>
      </p:sp>
    </p:spTree>
    <p:extLst>
      <p:ext uri="{BB962C8B-B14F-4D97-AF65-F5344CB8AC3E}">
        <p14:creationId xmlns="" xmlns:p14="http://schemas.microsoft.com/office/powerpoint/2010/main" val="2956081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4CC511-A4B1-4B6A-954F-D3317F0BA954}" type="datetimeFigureOut">
              <a:rPr lang="en-US" smtClean="0"/>
              <a:pPr/>
              <a:t>6/16/2024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039254-D150-4B47-A31D-F105410E2800}" type="slidenum">
              <a:rPr lang="en-US" smtClean="0"/>
              <a:pPr/>
              <a:t>‹#›</a:t>
            </a:fld>
            <a:endParaRPr lang="en-US"/>
          </a:p>
        </p:txBody>
      </p:sp>
    </p:spTree>
    <p:extLst>
      <p:ext uri="{BB962C8B-B14F-4D97-AF65-F5344CB8AC3E}">
        <p14:creationId xmlns="" xmlns:p14="http://schemas.microsoft.com/office/powerpoint/2010/main" val="3169371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4CC511-A4B1-4B6A-954F-D3317F0BA954}" type="datetimeFigureOut">
              <a:rPr lang="en-US" smtClean="0"/>
              <a:pPr/>
              <a:t>6/16/2024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039254-D150-4B47-A31D-F105410E2800}" type="slidenum">
              <a:rPr lang="en-US" smtClean="0"/>
              <a:pPr/>
              <a:t>‹#›</a:t>
            </a:fld>
            <a:endParaRPr lang="en-US"/>
          </a:p>
        </p:txBody>
      </p:sp>
    </p:spTree>
    <p:extLst>
      <p:ext uri="{BB962C8B-B14F-4D97-AF65-F5344CB8AC3E}">
        <p14:creationId xmlns="" xmlns:p14="http://schemas.microsoft.com/office/powerpoint/2010/main" val="380644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4555" y="1432560"/>
            <a:ext cx="10067365" cy="4099560"/>
          </a:xfrm>
        </p:spPr>
        <p:txBody>
          <a:bodyPr>
            <a:noAutofit/>
          </a:bodyPr>
          <a:lstStyle/>
          <a:p>
            <a:r>
              <a:rPr lang="en-US" sz="4800" b="1" dirty="0" smtClean="0"/>
              <a:t/>
            </a:r>
            <a:br>
              <a:rPr lang="en-US" sz="4800" b="1" dirty="0" smtClean="0"/>
            </a:br>
            <a:r>
              <a:rPr lang="en-US" sz="4800" b="1" dirty="0"/>
              <a:t/>
            </a:r>
            <a:br>
              <a:rPr lang="en-US" sz="4800" b="1" dirty="0"/>
            </a:br>
            <a:r>
              <a:rPr lang="en-US" sz="4800" b="1" dirty="0" smtClean="0"/>
              <a:t/>
            </a:r>
            <a:br>
              <a:rPr lang="en-US" sz="4800" b="1" dirty="0" smtClean="0"/>
            </a:br>
            <a:r>
              <a:rPr lang="en-US" sz="4800" b="1" dirty="0"/>
              <a:t/>
            </a:r>
            <a:br>
              <a:rPr lang="en-US" sz="4800" b="1" dirty="0"/>
            </a:br>
            <a:r>
              <a:rPr lang="en-US" sz="4800" b="1" dirty="0" smtClean="0"/>
              <a:t/>
            </a:r>
            <a:br>
              <a:rPr lang="en-US" sz="4800" b="1" dirty="0" smtClean="0"/>
            </a:br>
            <a:r>
              <a:rPr lang="en-US" sz="4800" b="1" dirty="0" smtClean="0"/>
              <a:t/>
            </a:r>
            <a:br>
              <a:rPr lang="en-US" sz="4800" b="1" dirty="0" smtClean="0"/>
            </a:br>
            <a:r>
              <a:rPr lang="en-US" sz="4000" b="1" dirty="0" smtClean="0">
                <a:solidFill>
                  <a:srgbClr val="FF0000"/>
                </a:solidFill>
              </a:rPr>
              <a:t># </a:t>
            </a:r>
            <a:r>
              <a:rPr lang="en-US" sz="4000" b="1" u="sng" dirty="0">
                <a:solidFill>
                  <a:srgbClr val="FF0000"/>
                </a:solidFill>
              </a:rPr>
              <a:t>Use Approved Procedures and Techniques for Protecting Personal Safety when Security Risks arise .</a:t>
            </a:r>
            <a:r>
              <a:rPr lang="en-US" sz="4000" b="0" dirty="0" smtClean="0">
                <a:solidFill>
                  <a:srgbClr val="FF0000"/>
                </a:solidFill>
                <a:effectLst/>
              </a:rPr>
              <a:t/>
            </a:r>
            <a:br>
              <a:rPr lang="en-US" sz="4000" b="0" dirty="0" smtClean="0">
                <a:solidFill>
                  <a:srgbClr val="FF0000"/>
                </a:solidFill>
                <a:effectLst/>
              </a:rPr>
            </a:br>
            <a:r>
              <a:rPr lang="en-US" sz="4000" dirty="0" smtClean="0">
                <a:solidFill>
                  <a:srgbClr val="FF0000"/>
                </a:solidFill>
              </a:rPr>
              <a:t/>
            </a:r>
            <a:br>
              <a:rPr lang="en-US" sz="4000" dirty="0" smtClean="0">
                <a:solidFill>
                  <a:srgbClr val="FF0000"/>
                </a:solidFill>
              </a:rPr>
            </a:br>
            <a:endParaRPr lang="en-US" sz="4000" dirty="0">
              <a:solidFill>
                <a:srgbClr val="FF0000"/>
              </a:solidFill>
            </a:endParaRPr>
          </a:p>
        </p:txBody>
      </p:sp>
    </p:spTree>
    <p:extLst>
      <p:ext uri="{BB962C8B-B14F-4D97-AF65-F5344CB8AC3E}">
        <p14:creationId xmlns="" xmlns:p14="http://schemas.microsoft.com/office/powerpoint/2010/main" val="139360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b="1" dirty="0">
                <a:solidFill>
                  <a:schemeClr val="accent4">
                    <a:lumMod val="50000"/>
                  </a:schemeClr>
                </a:solidFill>
              </a:rPr>
              <a:t>Deposit money frequently to prevent large amounts of cash from piling up. Keep a cash lock box and secure employee's valuables in a locked office to create a more secure environment</a:t>
            </a:r>
            <a:endParaRPr lang="en-US" sz="4000" b="1" dirty="0" smtClean="0">
              <a:solidFill>
                <a:schemeClr val="accent4">
                  <a:lumMod val="50000"/>
                </a:schemeClr>
              </a:solidFill>
              <a:effectLst/>
            </a:endParaRPr>
          </a:p>
          <a:p>
            <a:pPr marL="0" indent="0">
              <a:buNone/>
            </a:pPr>
            <a:r>
              <a:rPr lang="en-US" sz="4000" b="1" dirty="0" smtClean="0">
                <a:solidFill>
                  <a:schemeClr val="accent4">
                    <a:lumMod val="50000"/>
                  </a:schemeClr>
                </a:solidFill>
              </a:rPr>
              <a:t/>
            </a:r>
            <a:br>
              <a:rPr lang="en-US" sz="4000" b="1" dirty="0" smtClean="0">
                <a:solidFill>
                  <a:schemeClr val="accent4">
                    <a:lumMod val="50000"/>
                  </a:schemeClr>
                </a:solidFill>
              </a:rPr>
            </a:br>
            <a:endParaRPr lang="en-US" sz="4000" b="1" dirty="0">
              <a:solidFill>
                <a:schemeClr val="accent4">
                  <a:lumMod val="50000"/>
                </a:schemeClr>
              </a:solidFill>
            </a:endParaRPr>
          </a:p>
        </p:txBody>
      </p:sp>
    </p:spTree>
    <p:extLst>
      <p:ext uri="{BB962C8B-B14F-4D97-AF65-F5344CB8AC3E}">
        <p14:creationId xmlns="" xmlns:p14="http://schemas.microsoft.com/office/powerpoint/2010/main" val="1558505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716280"/>
            <a:ext cx="10530840" cy="5460683"/>
          </a:xfrm>
        </p:spPr>
        <p:txBody>
          <a:bodyPr>
            <a:normAutofit/>
          </a:bodyPr>
          <a:lstStyle/>
          <a:p>
            <a:endParaRPr lang="en-IN" sz="4000" b="1" dirty="0" smtClean="0">
              <a:solidFill>
                <a:srgbClr val="FF0000"/>
              </a:solidFill>
            </a:endParaRPr>
          </a:p>
          <a:p>
            <a:r>
              <a:rPr lang="en-IN" sz="4000" b="1" dirty="0" smtClean="0">
                <a:solidFill>
                  <a:srgbClr val="FF0000"/>
                </a:solidFill>
              </a:rPr>
              <a:t>*</a:t>
            </a:r>
            <a:r>
              <a:rPr lang="en-IN" sz="4000" b="1" dirty="0" smtClean="0">
                <a:solidFill>
                  <a:srgbClr val="FF0000"/>
                </a:solidFill>
              </a:rPr>
              <a:t>Conduct Loss Prevention Training - </a:t>
            </a:r>
            <a:endParaRPr lang="en-IN" sz="4000" dirty="0" smtClean="0">
              <a:solidFill>
                <a:srgbClr val="FF0000"/>
              </a:solidFill>
            </a:endParaRPr>
          </a:p>
          <a:p>
            <a:r>
              <a:rPr lang="en-IN" sz="4000" dirty="0" smtClean="0">
                <a:solidFill>
                  <a:srgbClr val="FF0000"/>
                </a:solidFill>
              </a:rPr>
              <a:t>Loss prevention in Retail Store is an overall approach that minimises the risk of inventory shrinkage, which consists of losses due to theft, fraud, and administrative errors. The purpose of this strategic training is to defend the assets, profits and reputation of a </a:t>
            </a:r>
            <a:r>
              <a:rPr lang="en-IN" sz="4000" dirty="0" smtClean="0">
                <a:solidFill>
                  <a:srgbClr val="FF0000"/>
                </a:solidFill>
              </a:rPr>
              <a:t>Retail </a:t>
            </a:r>
            <a:r>
              <a:rPr lang="en-IN" sz="4000" dirty="0" smtClean="0">
                <a:solidFill>
                  <a:srgbClr val="FF0000"/>
                </a:solidFill>
              </a:rPr>
              <a:t>B</a:t>
            </a:r>
            <a:r>
              <a:rPr lang="en-IN" sz="4000" dirty="0" smtClean="0">
                <a:solidFill>
                  <a:srgbClr val="FF0000"/>
                </a:solidFill>
              </a:rPr>
              <a:t>usiness.</a:t>
            </a:r>
            <a:endParaRPr lang="en-IN" sz="40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800" dirty="0" smtClean="0"/>
              <a:t/>
            </a:r>
            <a:br>
              <a:rPr lang="en-IN" sz="2800" dirty="0" smtClean="0"/>
            </a:br>
            <a:r>
              <a:rPr lang="en-IN" sz="3600" dirty="0" smtClean="0">
                <a:solidFill>
                  <a:schemeClr val="accent4">
                    <a:lumMod val="50000"/>
                  </a:schemeClr>
                </a:solidFill>
              </a:rPr>
              <a:t>*</a:t>
            </a:r>
            <a:r>
              <a:rPr lang="en-IN" sz="3600" b="1" u="sng" dirty="0" smtClean="0">
                <a:solidFill>
                  <a:schemeClr val="accent4">
                    <a:lumMod val="50000"/>
                  </a:schemeClr>
                </a:solidFill>
              </a:rPr>
              <a:t>The importance of Store and Employee Security in the Retail Industry -</a:t>
            </a:r>
            <a:r>
              <a:rPr lang="en-IN" sz="3600" dirty="0" smtClean="0">
                <a:solidFill>
                  <a:schemeClr val="accent4">
                    <a:lumMod val="50000"/>
                  </a:schemeClr>
                </a:solidFill>
              </a:rPr>
              <a:t> </a:t>
            </a:r>
            <a:r>
              <a:rPr lang="en-IN" sz="2800" dirty="0" smtClean="0"/>
              <a:t/>
            </a:r>
            <a:br>
              <a:rPr lang="en-IN" sz="2800" dirty="0" smtClean="0"/>
            </a:br>
            <a:endParaRPr lang="en-IN" sz="2800" dirty="0"/>
          </a:p>
        </p:txBody>
      </p:sp>
      <p:sp>
        <p:nvSpPr>
          <p:cNvPr id="3" name="Content Placeholder 2"/>
          <p:cNvSpPr>
            <a:spLocks noGrp="1"/>
          </p:cNvSpPr>
          <p:nvPr>
            <p:ph idx="1"/>
          </p:nvPr>
        </p:nvSpPr>
        <p:spPr/>
        <p:txBody>
          <a:bodyPr/>
          <a:lstStyle/>
          <a:p>
            <a:pPr>
              <a:buNone/>
            </a:pPr>
            <a:endParaRPr lang="en-IN" dirty="0" smtClean="0"/>
          </a:p>
          <a:p>
            <a:r>
              <a:rPr lang="en-IN" sz="4000" b="1" dirty="0" smtClean="0">
                <a:solidFill>
                  <a:schemeClr val="accent5">
                    <a:lumMod val="75000"/>
                  </a:schemeClr>
                </a:solidFill>
              </a:rPr>
              <a:t>*</a:t>
            </a:r>
            <a:r>
              <a:rPr lang="en-IN" sz="4000" b="1" dirty="0" smtClean="0">
                <a:solidFill>
                  <a:schemeClr val="accent5">
                    <a:lumMod val="75000"/>
                  </a:schemeClr>
                </a:solidFill>
              </a:rPr>
              <a:t>Enhanced Customer Safety – Secure Retail environments boost Customer confidence and encourage exploration. Employee well-being – Security measures create positive workplaces, increasing Employee morale.</a:t>
            </a:r>
          </a:p>
          <a:p>
            <a:endParaRPr lang="en-IN" dirty="0" smtClean="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944880"/>
            <a:ext cx="10530840" cy="5232083"/>
          </a:xfrm>
        </p:spPr>
        <p:txBody>
          <a:bodyPr/>
          <a:lstStyle/>
          <a:p>
            <a:pPr>
              <a:buNone/>
            </a:pPr>
            <a:endParaRPr lang="en-IN" dirty="0" smtClean="0"/>
          </a:p>
          <a:p>
            <a:r>
              <a:rPr lang="en-IN" sz="4000" b="1" dirty="0" smtClean="0">
                <a:solidFill>
                  <a:srgbClr val="00B050"/>
                </a:solidFill>
              </a:rPr>
              <a:t>*</a:t>
            </a:r>
            <a:r>
              <a:rPr lang="en-IN" sz="4000" b="1" dirty="0" smtClean="0">
                <a:solidFill>
                  <a:srgbClr val="00B050"/>
                </a:solidFill>
              </a:rPr>
              <a:t>Installing Video Surveillance Systems and alerting Alarms is one of the best and most effective ways to improve Security in a Retail Store. Having a reliable Security System helps detect the danger before it hits at Retail Stores as well as to the Employees and Customers .</a:t>
            </a:r>
          </a:p>
          <a:p>
            <a:endParaRPr lang="en-IN"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3920" y="365125"/>
            <a:ext cx="10469880" cy="945515"/>
          </a:xfrm>
        </p:spPr>
        <p:txBody>
          <a:bodyPr>
            <a:normAutofit fontScale="90000"/>
          </a:bodyPr>
          <a:lstStyle/>
          <a:p>
            <a:r>
              <a:rPr lang="en-IN" sz="2800" dirty="0" smtClean="0">
                <a:solidFill>
                  <a:schemeClr val="accent4">
                    <a:lumMod val="75000"/>
                  </a:schemeClr>
                </a:solidFill>
              </a:rPr>
              <a:t/>
            </a:r>
            <a:br>
              <a:rPr lang="en-IN" sz="2800" dirty="0" smtClean="0">
                <a:solidFill>
                  <a:schemeClr val="accent4">
                    <a:lumMod val="75000"/>
                  </a:schemeClr>
                </a:solidFill>
              </a:rPr>
            </a:br>
            <a:r>
              <a:rPr lang="en-IN" sz="3100" dirty="0" smtClean="0">
                <a:solidFill>
                  <a:schemeClr val="accent4">
                    <a:lumMod val="75000"/>
                  </a:schemeClr>
                </a:solidFill>
              </a:rPr>
              <a:t>*</a:t>
            </a:r>
            <a:r>
              <a:rPr lang="en-IN" sz="3100" b="1" u="sng" dirty="0" smtClean="0">
                <a:solidFill>
                  <a:schemeClr val="accent4">
                    <a:lumMod val="75000"/>
                  </a:schemeClr>
                </a:solidFill>
              </a:rPr>
              <a:t>How to maintain Security of a Retail Store ?</a:t>
            </a:r>
            <a:r>
              <a:rPr lang="en-IN" sz="3100" dirty="0" smtClean="0">
                <a:solidFill>
                  <a:schemeClr val="accent4">
                    <a:lumMod val="75000"/>
                  </a:schemeClr>
                </a:solidFill>
              </a:rPr>
              <a:t/>
            </a:r>
            <a:br>
              <a:rPr lang="en-IN" sz="3100" dirty="0" smtClean="0">
                <a:solidFill>
                  <a:schemeClr val="accent4">
                    <a:lumMod val="75000"/>
                  </a:schemeClr>
                </a:solidFill>
              </a:rPr>
            </a:br>
            <a:endParaRPr lang="en-IN" sz="3100" dirty="0">
              <a:solidFill>
                <a:schemeClr val="accent4">
                  <a:lumMod val="75000"/>
                </a:schemeClr>
              </a:solidFill>
            </a:endParaRPr>
          </a:p>
        </p:txBody>
      </p:sp>
      <p:sp>
        <p:nvSpPr>
          <p:cNvPr id="3" name="Content Placeholder 2"/>
          <p:cNvSpPr>
            <a:spLocks noGrp="1"/>
          </p:cNvSpPr>
          <p:nvPr>
            <p:ph idx="1"/>
          </p:nvPr>
        </p:nvSpPr>
        <p:spPr>
          <a:xfrm>
            <a:off x="762000" y="1463040"/>
            <a:ext cx="10591800" cy="4713923"/>
          </a:xfrm>
        </p:spPr>
        <p:txBody>
          <a:bodyPr>
            <a:normAutofit/>
          </a:bodyPr>
          <a:lstStyle/>
          <a:p>
            <a:pPr lvl="0"/>
            <a:r>
              <a:rPr lang="en-IN" b="1" dirty="0" smtClean="0">
                <a:solidFill>
                  <a:srgbClr val="FF0000"/>
                </a:solidFill>
              </a:rPr>
              <a:t>Implement shoplifting policies. By implementing a shoplifting policy and training of Employees, a Retail team </a:t>
            </a:r>
            <a:r>
              <a:rPr lang="en-IN" b="1" dirty="0" err="1" smtClean="0">
                <a:solidFill>
                  <a:srgbClr val="FF0000"/>
                </a:solidFill>
              </a:rPr>
              <a:t>team</a:t>
            </a:r>
            <a:r>
              <a:rPr lang="en-IN" b="1" dirty="0" smtClean="0">
                <a:solidFill>
                  <a:srgbClr val="FF0000"/>
                </a:solidFill>
              </a:rPr>
              <a:t> can confidently handle many situations should they arise. </a:t>
            </a:r>
          </a:p>
          <a:p>
            <a:pPr lvl="0"/>
            <a:r>
              <a:rPr lang="en-IN" b="1" dirty="0" smtClean="0">
                <a:solidFill>
                  <a:srgbClr val="002060"/>
                </a:solidFill>
              </a:rPr>
              <a:t>Use Customer Service to Store's advantage. </a:t>
            </a:r>
          </a:p>
          <a:p>
            <a:pPr lvl="0"/>
            <a:r>
              <a:rPr lang="en-IN" b="1" dirty="0" smtClean="0">
                <a:solidFill>
                  <a:srgbClr val="FF0000"/>
                </a:solidFill>
              </a:rPr>
              <a:t>Optimise the Store Layout. </a:t>
            </a:r>
          </a:p>
          <a:p>
            <a:pPr lvl="0"/>
            <a:r>
              <a:rPr lang="en-IN" b="1" dirty="0" smtClean="0">
                <a:solidFill>
                  <a:srgbClr val="002060"/>
                </a:solidFill>
              </a:rPr>
              <a:t>Identify at-risk Items. </a:t>
            </a:r>
          </a:p>
          <a:p>
            <a:pPr lvl="0"/>
            <a:r>
              <a:rPr lang="en-IN" b="1" dirty="0" smtClean="0">
                <a:solidFill>
                  <a:srgbClr val="FF0000"/>
                </a:solidFill>
              </a:rPr>
              <a:t>Conduct regular Stock takes. </a:t>
            </a:r>
          </a:p>
          <a:p>
            <a:pPr lvl="0"/>
            <a:r>
              <a:rPr lang="en-IN" b="1" dirty="0" smtClean="0">
                <a:solidFill>
                  <a:srgbClr val="002060"/>
                </a:solidFill>
              </a:rPr>
              <a:t>Put up Signage. </a:t>
            </a:r>
          </a:p>
          <a:p>
            <a:pPr lvl="0"/>
            <a:r>
              <a:rPr lang="en-IN" b="1" dirty="0" smtClean="0">
                <a:solidFill>
                  <a:srgbClr val="FF0000"/>
                </a:solidFill>
              </a:rPr>
              <a:t>Deploy Retail Officers.</a:t>
            </a:r>
          </a:p>
          <a:p>
            <a:pPr>
              <a:buNone/>
            </a:pPr>
            <a:endParaRPr lang="en-IN" dirty="0" smtClean="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rgbClr val="FF0000"/>
                </a:solidFill>
              </a:rPr>
              <a:t>*</a:t>
            </a:r>
            <a:r>
              <a:rPr lang="en-US" b="1" i="1" u="sng" dirty="0">
                <a:solidFill>
                  <a:srgbClr val="FF0000"/>
                </a:solidFill>
              </a:rPr>
              <a:t>Personal Safety in Retail Stores – </a:t>
            </a:r>
            <a:endParaRPr lang="en-US" u="sng" dirty="0">
              <a:solidFill>
                <a:srgbClr val="FF0000"/>
              </a:solidFill>
            </a:endParaRPr>
          </a:p>
        </p:txBody>
      </p:sp>
      <p:sp>
        <p:nvSpPr>
          <p:cNvPr id="3" name="Content Placeholder 2"/>
          <p:cNvSpPr>
            <a:spLocks noGrp="1"/>
          </p:cNvSpPr>
          <p:nvPr>
            <p:ph idx="1"/>
          </p:nvPr>
        </p:nvSpPr>
        <p:spPr/>
        <p:txBody>
          <a:bodyPr>
            <a:normAutofit/>
          </a:bodyPr>
          <a:lstStyle/>
          <a:p>
            <a:r>
              <a:rPr lang="en-US" sz="4400" b="1" dirty="0">
                <a:solidFill>
                  <a:schemeClr val="accent5">
                    <a:lumMod val="75000"/>
                  </a:schemeClr>
                </a:solidFill>
              </a:rPr>
              <a:t>The personal safety of employees or Retail Sales Associate should be of vital concern to Retailers, including those who operate retail stores. Teaching employees awareness and implementing a few workplace rules can protect staff.</a:t>
            </a:r>
          </a:p>
        </p:txBody>
      </p:sp>
    </p:spTree>
    <p:extLst>
      <p:ext uri="{BB962C8B-B14F-4D97-AF65-F5344CB8AC3E}">
        <p14:creationId xmlns="" xmlns:p14="http://schemas.microsoft.com/office/powerpoint/2010/main" val="2565369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4000" b="1" dirty="0">
                <a:solidFill>
                  <a:schemeClr val="accent4">
                    <a:lumMod val="50000"/>
                  </a:schemeClr>
                </a:solidFill>
              </a:rPr>
              <a:t>When it comes to personal safety, employers must be aware of both crime statistics and safe work environment policies recommended by the Occupational Safety and Health Administration. Both elements can impact how safe a retail employee feels at work.</a:t>
            </a:r>
            <a:endParaRPr lang="en-US" sz="4000" b="1" dirty="0" smtClean="0">
              <a:solidFill>
                <a:schemeClr val="accent4">
                  <a:lumMod val="50000"/>
                </a:schemeClr>
              </a:solidFill>
              <a:effectLst/>
            </a:endParaRPr>
          </a:p>
          <a:p>
            <a:pPr marL="0" indent="0">
              <a:buNone/>
            </a:pPr>
            <a:r>
              <a:rPr lang="en-US" sz="4000" dirty="0" smtClean="0">
                <a:solidFill>
                  <a:schemeClr val="accent4">
                    <a:lumMod val="50000"/>
                  </a:schemeClr>
                </a:solidFill>
              </a:rPr>
              <a:t/>
            </a:r>
            <a:br>
              <a:rPr lang="en-US" sz="4000" dirty="0" smtClean="0">
                <a:solidFill>
                  <a:schemeClr val="accent4">
                    <a:lumMod val="50000"/>
                  </a:schemeClr>
                </a:solidFill>
              </a:rPr>
            </a:br>
            <a:endParaRPr lang="en-US" sz="4000" dirty="0">
              <a:solidFill>
                <a:schemeClr val="accent4">
                  <a:lumMod val="50000"/>
                </a:schemeClr>
              </a:solidFill>
            </a:endParaRPr>
          </a:p>
        </p:txBody>
      </p:sp>
    </p:spTree>
    <p:extLst>
      <p:ext uri="{BB962C8B-B14F-4D97-AF65-F5344CB8AC3E}">
        <p14:creationId xmlns="" xmlns:p14="http://schemas.microsoft.com/office/powerpoint/2010/main" val="3232270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rgbClr val="FF0000"/>
                </a:solidFill>
              </a:rPr>
              <a:t>*</a:t>
            </a:r>
            <a:r>
              <a:rPr lang="en-US" b="1" i="1" u="sng" dirty="0">
                <a:solidFill>
                  <a:srgbClr val="FF0000"/>
                </a:solidFill>
              </a:rPr>
              <a:t>Employee Awareness -</a:t>
            </a:r>
            <a:endParaRPr lang="en-US" u="sng" dirty="0">
              <a:solidFill>
                <a:srgbClr val="FF0000"/>
              </a:solidFill>
            </a:endParaRPr>
          </a:p>
        </p:txBody>
      </p:sp>
      <p:sp>
        <p:nvSpPr>
          <p:cNvPr id="3" name="Content Placeholder 2"/>
          <p:cNvSpPr>
            <a:spLocks noGrp="1"/>
          </p:cNvSpPr>
          <p:nvPr>
            <p:ph idx="1"/>
          </p:nvPr>
        </p:nvSpPr>
        <p:spPr/>
        <p:txBody>
          <a:bodyPr>
            <a:normAutofit/>
          </a:bodyPr>
          <a:lstStyle/>
          <a:p>
            <a:r>
              <a:rPr lang="en-US" sz="4000" b="1" dirty="0">
                <a:solidFill>
                  <a:srgbClr val="002060"/>
                </a:solidFill>
              </a:rPr>
              <a:t>Employees don't always worry about personal safety, so it is up to business owners to train employees about personal safety both inside and outside the workplace. Training sessions and written policies should include information such as never giving out the personal information of other employees.</a:t>
            </a:r>
          </a:p>
        </p:txBody>
      </p:sp>
    </p:spTree>
    <p:extLst>
      <p:ext uri="{BB962C8B-B14F-4D97-AF65-F5344CB8AC3E}">
        <p14:creationId xmlns="" xmlns:p14="http://schemas.microsoft.com/office/powerpoint/2010/main" val="1647080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4400" b="1" dirty="0">
                <a:solidFill>
                  <a:srgbClr val="00B050"/>
                </a:solidFill>
              </a:rPr>
              <a:t>Employees should be trained to remain alert to anyone in the store, but to cooperate with robbers to avoid injury. Teach them to never walk to their car alone, especially at night or when other people aren't around.</a:t>
            </a:r>
            <a:endParaRPr lang="en-US" sz="4400" b="1" dirty="0" smtClean="0">
              <a:solidFill>
                <a:srgbClr val="00B050"/>
              </a:solidFill>
              <a:effectLst/>
            </a:endParaRPr>
          </a:p>
          <a:p>
            <a:pPr marL="0" indent="0">
              <a:buNone/>
            </a:pPr>
            <a:r>
              <a:rPr lang="en-US" dirty="0" smtClean="0"/>
              <a:t/>
            </a:r>
            <a:br>
              <a:rPr lang="en-US" dirty="0" smtClean="0"/>
            </a:br>
            <a:endParaRPr lang="en-US" dirty="0"/>
          </a:p>
        </p:txBody>
      </p:sp>
    </p:spTree>
    <p:extLst>
      <p:ext uri="{BB962C8B-B14F-4D97-AF65-F5344CB8AC3E}">
        <p14:creationId xmlns="" xmlns:p14="http://schemas.microsoft.com/office/powerpoint/2010/main" val="1622060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rgbClr val="FF0000"/>
                </a:solidFill>
              </a:rPr>
              <a:t>*</a:t>
            </a:r>
            <a:r>
              <a:rPr lang="en-US" b="1" i="1" u="sng" dirty="0">
                <a:solidFill>
                  <a:srgbClr val="FF0000"/>
                </a:solidFill>
              </a:rPr>
              <a:t>Preventing Injury –</a:t>
            </a:r>
            <a:endParaRPr lang="en-US" u="sng" dirty="0">
              <a:solidFill>
                <a:srgbClr val="FF0000"/>
              </a:solidFill>
            </a:endParaRPr>
          </a:p>
        </p:txBody>
      </p:sp>
      <p:sp>
        <p:nvSpPr>
          <p:cNvPr id="3" name="Content Placeholder 2"/>
          <p:cNvSpPr>
            <a:spLocks noGrp="1"/>
          </p:cNvSpPr>
          <p:nvPr>
            <p:ph idx="1"/>
          </p:nvPr>
        </p:nvSpPr>
        <p:spPr/>
        <p:txBody>
          <a:bodyPr>
            <a:normAutofit/>
          </a:bodyPr>
          <a:lstStyle/>
          <a:p>
            <a:r>
              <a:rPr lang="en-US" sz="4000" b="1" dirty="0">
                <a:solidFill>
                  <a:srgbClr val="0070C0"/>
                </a:solidFill>
              </a:rPr>
              <a:t>Create guidelines to keep employees safe from potential hazards while inside the workplace. The Occupational Safety and Health Administration has a list of guidelines for businesses to follow that will help prevent injury to workers.</a:t>
            </a:r>
          </a:p>
        </p:txBody>
      </p:sp>
    </p:spTree>
    <p:extLst>
      <p:ext uri="{BB962C8B-B14F-4D97-AF65-F5344CB8AC3E}">
        <p14:creationId xmlns="" xmlns:p14="http://schemas.microsoft.com/office/powerpoint/2010/main" val="167898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4000" b="1" dirty="0">
                <a:solidFill>
                  <a:schemeClr val="accent4">
                    <a:lumMod val="75000"/>
                  </a:schemeClr>
                </a:solidFill>
              </a:rPr>
              <a:t>For example, workers should not have to stretch over their heads and bring down boxes. Always provide a safe way for the worker to reach shelves taller than he is. In addition, train employees to lift with their knees and not their backs, and to ask for help if something is too heavy to lift alone.</a:t>
            </a:r>
            <a:endParaRPr lang="en-US" sz="4000" b="1" dirty="0" smtClean="0">
              <a:solidFill>
                <a:schemeClr val="accent4">
                  <a:lumMod val="75000"/>
                </a:schemeClr>
              </a:solidFill>
              <a:effectLst/>
            </a:endParaRPr>
          </a:p>
          <a:p>
            <a:pPr marL="0" indent="0">
              <a:buNone/>
            </a:pPr>
            <a:r>
              <a:rPr lang="en-US" sz="4000" b="1" dirty="0" smtClean="0">
                <a:solidFill>
                  <a:schemeClr val="accent4">
                    <a:lumMod val="75000"/>
                  </a:schemeClr>
                </a:solidFill>
              </a:rPr>
              <a:t/>
            </a:r>
            <a:br>
              <a:rPr lang="en-US" sz="4000" b="1" dirty="0" smtClean="0">
                <a:solidFill>
                  <a:schemeClr val="accent4">
                    <a:lumMod val="75000"/>
                  </a:schemeClr>
                </a:solidFill>
              </a:rPr>
            </a:br>
            <a:endParaRPr lang="en-US" sz="4000" b="1" dirty="0">
              <a:solidFill>
                <a:schemeClr val="accent4">
                  <a:lumMod val="75000"/>
                </a:schemeClr>
              </a:solidFill>
            </a:endParaRPr>
          </a:p>
        </p:txBody>
      </p:sp>
    </p:spTree>
    <p:extLst>
      <p:ext uri="{BB962C8B-B14F-4D97-AF65-F5344CB8AC3E}">
        <p14:creationId xmlns="" xmlns:p14="http://schemas.microsoft.com/office/powerpoint/2010/main" val="221569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b="1" u="sng" dirty="0" smtClean="0">
                <a:solidFill>
                  <a:srgbClr val="FF0000"/>
                </a:solidFill>
                <a:latin typeface="Arial" panose="020B0604020202020204" pitchFamily="34" charset="0"/>
                <a:cs typeface="Arial" panose="020B0604020202020204" pitchFamily="34" charset="0"/>
              </a:rPr>
              <a:t>*</a:t>
            </a:r>
            <a:r>
              <a:rPr lang="en-US" b="1" i="1" u="sng" dirty="0">
                <a:solidFill>
                  <a:srgbClr val="FF0000"/>
                </a:solidFill>
                <a:latin typeface="Arial" panose="020B0604020202020204" pitchFamily="34" charset="0"/>
                <a:cs typeface="Arial" panose="020B0604020202020204" pitchFamily="34" charset="0"/>
              </a:rPr>
              <a:t>Post Signs</a:t>
            </a:r>
            <a:r>
              <a:rPr lang="en-US" b="1" u="sng" dirty="0">
                <a:solidFill>
                  <a:srgbClr val="FF0000"/>
                </a:solidFill>
                <a:latin typeface="Arial" panose="020B0604020202020204" pitchFamily="34" charset="0"/>
                <a:cs typeface="Arial" panose="020B0604020202020204" pitchFamily="34" charset="0"/>
              </a:rPr>
              <a:t> – </a:t>
            </a:r>
            <a:r>
              <a:rPr lang="en-US" b="1" u="sng" dirty="0" smtClean="0">
                <a:solidFill>
                  <a:srgbClr val="FF0000"/>
                </a:solidFill>
                <a:effectLst/>
                <a:latin typeface="Arial" panose="020B0604020202020204" pitchFamily="34" charset="0"/>
                <a:cs typeface="Arial" panose="020B0604020202020204" pitchFamily="34" charset="0"/>
              </a:rPr>
              <a:t/>
            </a:r>
            <a:br>
              <a:rPr lang="en-US" b="1" u="sng" dirty="0" smtClean="0">
                <a:solidFill>
                  <a:srgbClr val="FF0000"/>
                </a:solidFill>
                <a:effectLst/>
                <a:latin typeface="Arial" panose="020B0604020202020204" pitchFamily="34" charset="0"/>
                <a:cs typeface="Arial" panose="020B0604020202020204" pitchFamily="34" charset="0"/>
              </a:rPr>
            </a:br>
            <a:r>
              <a:rPr lang="en-US" b="1" u="sng" dirty="0" smtClean="0">
                <a:solidFill>
                  <a:srgbClr val="FF0000"/>
                </a:solidFill>
                <a:latin typeface="Arial" panose="020B0604020202020204" pitchFamily="34" charset="0"/>
                <a:cs typeface="Arial" panose="020B0604020202020204" pitchFamily="34" charset="0"/>
              </a:rPr>
              <a:t/>
            </a:r>
            <a:br>
              <a:rPr lang="en-US" b="1" u="sng" dirty="0" smtClean="0">
                <a:solidFill>
                  <a:srgbClr val="FF0000"/>
                </a:solidFill>
                <a:latin typeface="Arial" panose="020B0604020202020204" pitchFamily="34" charset="0"/>
                <a:cs typeface="Arial" panose="020B0604020202020204" pitchFamily="34" charset="0"/>
              </a:rPr>
            </a:br>
            <a:endParaRPr lang="en-US" b="1" u="sng"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US" sz="3600" b="1" dirty="0">
                <a:solidFill>
                  <a:srgbClr val="00B050"/>
                </a:solidFill>
              </a:rPr>
              <a:t>Signs can have an impact on how safe the store environment is. Businesses can post signs that not much cash is to kept on hand and that surveillance cameras and silent alarms are used. As far as preventing injury, signs on how to lift heavy items and advising employees to be aware of their surroundings can be posted around the break room to remind workers of their safety training.</a:t>
            </a:r>
            <a:endParaRPr lang="en-US" sz="3600" b="1" dirty="0" smtClean="0">
              <a:solidFill>
                <a:srgbClr val="00B050"/>
              </a:solidFill>
              <a:effectLst/>
            </a:endParaRPr>
          </a:p>
          <a:p>
            <a:pPr marL="0" indent="0">
              <a:buNone/>
            </a:pPr>
            <a:r>
              <a:rPr lang="en-US" sz="3600" b="1" dirty="0" smtClean="0">
                <a:solidFill>
                  <a:srgbClr val="00B050"/>
                </a:solidFill>
              </a:rPr>
              <a:t/>
            </a:r>
            <a:br>
              <a:rPr lang="en-US" sz="3600" b="1" dirty="0" smtClean="0">
                <a:solidFill>
                  <a:srgbClr val="00B050"/>
                </a:solidFill>
              </a:rPr>
            </a:br>
            <a:endParaRPr lang="en-US" sz="3600" b="1" dirty="0">
              <a:solidFill>
                <a:srgbClr val="00B050"/>
              </a:solidFill>
            </a:endParaRPr>
          </a:p>
        </p:txBody>
      </p:sp>
    </p:spTree>
    <p:extLst>
      <p:ext uri="{BB962C8B-B14F-4D97-AF65-F5344CB8AC3E}">
        <p14:creationId xmlns="" xmlns:p14="http://schemas.microsoft.com/office/powerpoint/2010/main" val="758445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u="sng" dirty="0" smtClean="0">
                <a:solidFill>
                  <a:srgbClr val="FF0000"/>
                </a:solidFill>
                <a:latin typeface="Arial" panose="020B0604020202020204" pitchFamily="34" charset="0"/>
                <a:cs typeface="Arial" panose="020B0604020202020204" pitchFamily="34" charset="0"/>
              </a:rPr>
              <a:t>*</a:t>
            </a:r>
            <a:r>
              <a:rPr lang="en-US" b="1" i="1" u="sng" dirty="0">
                <a:solidFill>
                  <a:srgbClr val="FF0000"/>
                </a:solidFill>
                <a:latin typeface="Arial" panose="020B0604020202020204" pitchFamily="34" charset="0"/>
                <a:cs typeface="Arial" panose="020B0604020202020204" pitchFamily="34" charset="0"/>
              </a:rPr>
              <a:t>Store Security–</a:t>
            </a:r>
            <a:r>
              <a:rPr lang="en-US" b="0" u="sng" dirty="0" smtClean="0">
                <a:solidFill>
                  <a:srgbClr val="FF0000"/>
                </a:solidFill>
                <a:effectLst/>
                <a:latin typeface="Arial" panose="020B0604020202020204" pitchFamily="34" charset="0"/>
                <a:cs typeface="Arial" panose="020B0604020202020204" pitchFamily="34" charset="0"/>
              </a:rPr>
              <a:t/>
            </a:r>
            <a:br>
              <a:rPr lang="en-US" b="0" u="sng" dirty="0" smtClean="0">
                <a:solidFill>
                  <a:srgbClr val="FF0000"/>
                </a:solidFill>
                <a:effectLst/>
                <a:latin typeface="Arial" panose="020B0604020202020204" pitchFamily="34" charset="0"/>
                <a:cs typeface="Arial" panose="020B0604020202020204" pitchFamily="34" charset="0"/>
              </a:rPr>
            </a:br>
            <a:r>
              <a:rPr lang="en-US" u="sng" dirty="0" smtClean="0">
                <a:solidFill>
                  <a:srgbClr val="FF0000"/>
                </a:solidFill>
                <a:latin typeface="Arial" panose="020B0604020202020204" pitchFamily="34" charset="0"/>
                <a:cs typeface="Arial" panose="020B0604020202020204" pitchFamily="34" charset="0"/>
              </a:rPr>
              <a:t/>
            </a:r>
            <a:br>
              <a:rPr lang="en-US" u="sng" dirty="0" smtClean="0">
                <a:solidFill>
                  <a:srgbClr val="FF0000"/>
                </a:solidFill>
                <a:latin typeface="Arial" panose="020B0604020202020204" pitchFamily="34" charset="0"/>
                <a:cs typeface="Arial" panose="020B0604020202020204" pitchFamily="34" charset="0"/>
              </a:rPr>
            </a:br>
            <a:endParaRPr lang="en-US" u="sng"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US" sz="3600" b="1" dirty="0">
                <a:solidFill>
                  <a:srgbClr val="0070C0"/>
                </a:solidFill>
              </a:rPr>
              <a:t>Simple additions to a store can deter crime. Stationing a security guard at the door, or leasing space in a setting where security is provided, can warn would-be robbers that crime won't be tolerated by management. Security cameras also lend additional safety to workers, who have the assurance of knowing any crimes will be captured on camera.</a:t>
            </a:r>
          </a:p>
        </p:txBody>
      </p:sp>
    </p:spTree>
    <p:extLst>
      <p:ext uri="{BB962C8B-B14F-4D97-AF65-F5344CB8AC3E}">
        <p14:creationId xmlns="" xmlns:p14="http://schemas.microsoft.com/office/powerpoint/2010/main" val="7340698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641</Words>
  <Application>Microsoft Office PowerPoint</Application>
  <PresentationFormat>Custom</PresentationFormat>
  <Paragraphs>36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 Use Approved Procedures and Techniques for Protecting Personal Safety when Security Risks arise .  </vt:lpstr>
      <vt:lpstr>*Personal Safety in Retail Stores – </vt:lpstr>
      <vt:lpstr>Slide 3</vt:lpstr>
      <vt:lpstr>*Employee Awareness -</vt:lpstr>
      <vt:lpstr>Slide 5</vt:lpstr>
      <vt:lpstr>*Preventing Injury –</vt:lpstr>
      <vt:lpstr>Slide 7</vt:lpstr>
      <vt:lpstr>  *Post Signs –   </vt:lpstr>
      <vt:lpstr>  *Store Security–  </vt:lpstr>
      <vt:lpstr>Slide 10</vt:lpstr>
      <vt:lpstr>Slide 11</vt:lpstr>
      <vt:lpstr> *The importance of Store and Employee Security in the Retail Industry -  </vt:lpstr>
      <vt:lpstr>Slide 13</vt:lpstr>
      <vt:lpstr> *How to maintain Security of a Retail Store ?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Use Approved Procedures and Techniques for Protecting Personal Safety when Security Risks arise .</dc:title>
  <dc:creator>Windows User</dc:creator>
  <cp:lastModifiedBy>user</cp:lastModifiedBy>
  <cp:revision>8</cp:revision>
  <dcterms:created xsi:type="dcterms:W3CDTF">2024-04-26T10:47:27Z</dcterms:created>
  <dcterms:modified xsi:type="dcterms:W3CDTF">2024-06-16T10:10:20Z</dcterms:modified>
</cp:coreProperties>
</file>